
<file path=[Content_Types].xml><?xml version="1.0" encoding="utf-8"?>
<Types xmlns="http://schemas.openxmlformats.org/package/2006/content-types">
  <Default Extension="png" ContentType="image/png"/>
  <Default Extension="jpeg" ContentType="image/jpeg"/>
  <Default Extension="MOV" ContentType="video/unknown"/>
  <Default Extension="rels" ContentType="application/vnd.openxmlformats-package.relationships+xml"/>
  <Default Extension="xml" ContentType="application/xml"/>
  <Default Extension="mp4" ContentType="video/unknown"/>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5" r:id="rId5"/>
    <p:sldId id="272" r:id="rId6"/>
    <p:sldId id="257" r:id="rId7"/>
    <p:sldId id="271" r:id="rId8"/>
    <p:sldId id="273" r:id="rId9"/>
    <p:sldId id="258" r:id="rId10"/>
    <p:sldId id="259" r:id="rId11"/>
    <p:sldId id="261" r:id="rId12"/>
    <p:sldId id="262" r:id="rId13"/>
    <p:sldId id="260" r:id="rId14"/>
    <p:sldId id="266" r:id="rId15"/>
    <p:sldId id="267" r:id="rId16"/>
    <p:sldId id="270" r:id="rId17"/>
    <p:sldId id="268"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BCD5D9-E960-422B-88C4-C0E76EA4036A}" type="datetimeFigureOut">
              <a:rPr lang="en-US" smtClean="0"/>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5CDD1-EA21-492B-94BD-A20E4FCA292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CD5D9-E960-422B-88C4-C0E76EA4036A}" type="datetimeFigureOut">
              <a:rPr lang="en-US" smtClean="0"/>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5CDD1-EA21-492B-94BD-A20E4FCA29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CD5D9-E960-422B-88C4-C0E76EA4036A}" type="datetimeFigureOut">
              <a:rPr lang="en-US" smtClean="0"/>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5CDD1-EA21-492B-94BD-A20E4FCA29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BCD5D9-E960-422B-88C4-C0E76EA4036A}" type="datetimeFigureOut">
              <a:rPr lang="en-US" smtClean="0"/>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5CDD1-EA21-492B-94BD-A20E4FCA29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8BCD5D9-E960-422B-88C4-C0E76EA4036A}" type="datetimeFigureOut">
              <a:rPr lang="en-US" smtClean="0"/>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5CDD1-EA21-492B-94BD-A20E4FCA292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BCD5D9-E960-422B-88C4-C0E76EA4036A}" type="datetimeFigureOut">
              <a:rPr lang="en-US" smtClean="0"/>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5CDD1-EA21-492B-94BD-A20E4FCA292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BCD5D9-E960-422B-88C4-C0E76EA4036A}" type="datetimeFigureOut">
              <a:rPr lang="en-US" smtClean="0"/>
              <a:t>12/20/2013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5CDD1-EA21-492B-94BD-A20E4FCA292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CD5D9-E960-422B-88C4-C0E76EA4036A}" type="datetimeFigureOut">
              <a:rPr lang="en-US" smtClean="0"/>
              <a:t>12/20/2013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5CDD1-EA21-492B-94BD-A20E4FCA29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CD5D9-E960-422B-88C4-C0E76EA4036A}" type="datetimeFigureOut">
              <a:rPr lang="en-US" smtClean="0"/>
              <a:t>12/20/2013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D5CDD1-EA21-492B-94BD-A20E4FCA29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68BCD5D9-E960-422B-88C4-C0E76EA4036A}" type="datetimeFigureOut">
              <a:rPr lang="en-US" smtClean="0"/>
              <a:t>12/20/2013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0D5CDD1-EA21-492B-94BD-A20E4FCA292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CD5D9-E960-422B-88C4-C0E76EA4036A}" type="datetimeFigureOut">
              <a:rPr lang="en-US" smtClean="0"/>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5CDD1-EA21-492B-94BD-A20E4FCA29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8BCD5D9-E960-422B-88C4-C0E76EA4036A}" type="datetimeFigureOut">
              <a:rPr lang="en-US" smtClean="0"/>
              <a:t>12/20/2013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0D5CDD1-EA21-492B-94BD-A20E4FCA29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wmv"/><Relationship Id="rId1" Type="http://schemas.microsoft.com/office/2007/relationships/media" Target="../media/media4.wmv"/><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smtClean="0"/>
              <a:t>Trebuchet Project</a:t>
            </a:r>
            <a:endParaRPr lang="en-US" sz="6000" dirty="0"/>
          </a:p>
        </p:txBody>
      </p:sp>
      <p:sp>
        <p:nvSpPr>
          <p:cNvPr id="3" name="Subtitle 2"/>
          <p:cNvSpPr>
            <a:spLocks noGrp="1"/>
          </p:cNvSpPr>
          <p:nvPr>
            <p:ph type="subTitle" idx="1"/>
          </p:nvPr>
        </p:nvSpPr>
        <p:spPr/>
        <p:txBody>
          <a:bodyPr>
            <a:noAutofit/>
          </a:bodyPr>
          <a:lstStyle/>
          <a:p>
            <a:r>
              <a:rPr lang="en-US" sz="2400" dirty="0" smtClean="0">
                <a:solidFill>
                  <a:schemeClr val="tx1"/>
                </a:solidFill>
              </a:rPr>
              <a:t>Group members: Jared Forbes, Tony </a:t>
            </a:r>
            <a:r>
              <a:rPr lang="en-US" sz="2400" dirty="0" err="1" smtClean="0">
                <a:solidFill>
                  <a:schemeClr val="tx1"/>
                </a:solidFill>
              </a:rPr>
              <a:t>Tufano</a:t>
            </a:r>
            <a:r>
              <a:rPr lang="en-US" sz="2400" dirty="0" smtClean="0">
                <a:solidFill>
                  <a:schemeClr val="tx1"/>
                </a:solidFill>
              </a:rPr>
              <a:t>, Andrew </a:t>
            </a:r>
            <a:r>
              <a:rPr lang="en-US" sz="2400" dirty="0" err="1" smtClean="0">
                <a:solidFill>
                  <a:schemeClr val="tx1"/>
                </a:solidFill>
              </a:rPr>
              <a:t>Toepfer</a:t>
            </a:r>
            <a:r>
              <a:rPr lang="en-US" sz="2400" dirty="0" smtClean="0">
                <a:solidFill>
                  <a:schemeClr val="tx1"/>
                </a:solidFill>
              </a:rPr>
              <a:t>, and Evan Spangler</a:t>
            </a:r>
            <a:endParaRPr lang="en-US" sz="2400" dirty="0">
              <a:solidFill>
                <a:schemeClr val="tx1"/>
              </a:solidFill>
            </a:endParaRPr>
          </a:p>
        </p:txBody>
      </p:sp>
    </p:spTree>
    <p:extLst>
      <p:ext uri="{BB962C8B-B14F-4D97-AF65-F5344CB8AC3E}">
        <p14:creationId xmlns:p14="http://schemas.microsoft.com/office/powerpoint/2010/main" val="3914997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Atreb</a:t>
            </a:r>
            <a:r>
              <a:rPr lang="en-US" dirty="0"/>
              <a:t> data: </a:t>
            </a:r>
            <a:r>
              <a:rPr lang="en-US" dirty="0" smtClean="0"/>
              <a:t>INPUT </a:t>
            </a:r>
            <a:r>
              <a:rPr lang="en-US" dirty="0"/>
              <a:t>DATA</a:t>
            </a:r>
            <a:br>
              <a:rPr lang="en-US" dirty="0"/>
            </a:br>
            <a:endParaRPr lang="en-US" dirty="0"/>
          </a:p>
        </p:txBody>
      </p:sp>
      <p:sp>
        <p:nvSpPr>
          <p:cNvPr id="3" name="Content Placeholder 2"/>
          <p:cNvSpPr>
            <a:spLocks noGrp="1"/>
          </p:cNvSpPr>
          <p:nvPr>
            <p:ph idx="1"/>
          </p:nvPr>
        </p:nvSpPr>
        <p:spPr>
          <a:xfrm>
            <a:off x="914400" y="702144"/>
            <a:ext cx="3276600" cy="4343400"/>
          </a:xfrm>
        </p:spPr>
        <p:txBody>
          <a:bodyPr>
            <a:noAutofit/>
          </a:bodyPr>
          <a:lstStyle/>
          <a:p>
            <a:r>
              <a:rPr lang="en-US" sz="1200" dirty="0">
                <a:latin typeface="BatangChe" panose="02030609000101010101" pitchFamily="49" charset="-127"/>
                <a:ea typeface="BatangChe" panose="02030609000101010101" pitchFamily="49" charset="-127"/>
              </a:rPr>
              <a:t>Mass of the counterweight.....M1=1.64 kg</a:t>
            </a:r>
          </a:p>
          <a:p>
            <a:r>
              <a:rPr lang="en-US" sz="1200" dirty="0">
                <a:latin typeface="BatangChe" panose="02030609000101010101" pitchFamily="49" charset="-127"/>
                <a:ea typeface="BatangChe" panose="02030609000101010101" pitchFamily="49" charset="-127"/>
              </a:rPr>
              <a:t>Mass of the missile...........M2=0.03 kg</a:t>
            </a:r>
          </a:p>
          <a:p>
            <a:r>
              <a:rPr lang="en-US" sz="1200" dirty="0">
                <a:latin typeface="BatangChe" panose="02030609000101010101" pitchFamily="49" charset="-127"/>
                <a:ea typeface="BatangChe" panose="02030609000101010101" pitchFamily="49" charset="-127"/>
              </a:rPr>
              <a:t>Mass of the main arm..........M3=0.35 kg</a:t>
            </a:r>
          </a:p>
          <a:p>
            <a:r>
              <a:rPr lang="en-US" sz="1200" dirty="0">
                <a:latin typeface="BatangChe" panose="02030609000101010101" pitchFamily="49" charset="-127"/>
                <a:ea typeface="BatangChe" panose="02030609000101010101" pitchFamily="49" charset="-127"/>
              </a:rPr>
              <a:t>Mass of the CW link...........M4=0.50 kg</a:t>
            </a:r>
          </a:p>
          <a:p>
            <a:r>
              <a:rPr lang="en-US" sz="1200" dirty="0">
                <a:latin typeface="BatangChe" panose="02030609000101010101" pitchFamily="49" charset="-127"/>
                <a:ea typeface="BatangChe" panose="02030609000101010101" pitchFamily="49" charset="-127"/>
              </a:rPr>
              <a:t>Mass of the sling pouch.......M5=0.10 kg</a:t>
            </a:r>
          </a:p>
          <a:p>
            <a:r>
              <a:rPr lang="en-US" sz="1200" dirty="0">
                <a:latin typeface="BatangChe" panose="02030609000101010101" pitchFamily="49" charset="-127"/>
                <a:ea typeface="BatangChe" panose="02030609000101010101" pitchFamily="49" charset="-127"/>
              </a:rPr>
              <a:t>Mass of the finger assy.......M6=0.00 kg</a:t>
            </a:r>
          </a:p>
          <a:p>
            <a:r>
              <a:rPr lang="en-US" sz="1200" dirty="0">
                <a:latin typeface="BatangChe" panose="02030609000101010101" pitchFamily="49" charset="-127"/>
                <a:ea typeface="BatangChe" panose="02030609000101010101" pitchFamily="49" charset="-127"/>
              </a:rPr>
              <a:t>Mass of the Pivot1 assy.......M7=0.00 kg</a:t>
            </a:r>
          </a:p>
          <a:p>
            <a:r>
              <a:rPr lang="en-US" sz="1200" dirty="0">
                <a:latin typeface="BatangChe" panose="02030609000101010101" pitchFamily="49" charset="-127"/>
                <a:ea typeface="BatangChe" panose="02030609000101010101" pitchFamily="49" charset="-127"/>
              </a:rPr>
              <a:t>Short arm length..............L1=0.28 m</a:t>
            </a:r>
          </a:p>
          <a:p>
            <a:r>
              <a:rPr lang="en-US" sz="1200" dirty="0">
                <a:latin typeface="BatangChe" panose="02030609000101010101" pitchFamily="49" charset="-127"/>
                <a:ea typeface="BatangChe" panose="02030609000101010101" pitchFamily="49" charset="-127"/>
              </a:rPr>
              <a:t>Long  arm length..............L2=0.59 m</a:t>
            </a:r>
          </a:p>
          <a:p>
            <a:r>
              <a:rPr lang="en-US" sz="1200" dirty="0">
                <a:latin typeface="BatangChe" panose="02030609000101010101" pitchFamily="49" charset="-127"/>
                <a:ea typeface="BatangChe" panose="02030609000101010101" pitchFamily="49" charset="-127"/>
              </a:rPr>
              <a:t>Sling length..................L3=0.50 m</a:t>
            </a:r>
          </a:p>
          <a:p>
            <a:r>
              <a:rPr lang="en-US" sz="1200" dirty="0">
                <a:latin typeface="BatangChe" panose="02030609000101010101" pitchFamily="49" charset="-127"/>
                <a:ea typeface="BatangChe" panose="02030609000101010101" pitchFamily="49" charset="-127"/>
              </a:rPr>
              <a:t>CW Link length................L4=0.00 m</a:t>
            </a:r>
          </a:p>
          <a:p>
            <a:r>
              <a:rPr lang="en-US" sz="1200" dirty="0">
                <a:latin typeface="BatangChe" panose="02030609000101010101" pitchFamily="49" charset="-127"/>
                <a:ea typeface="BatangChe" panose="02030609000101010101" pitchFamily="49" charset="-127"/>
              </a:rPr>
              <a:t>Main arm support..............L5=0.45 m</a:t>
            </a:r>
          </a:p>
          <a:p>
            <a:r>
              <a:rPr lang="en-US" sz="1200" dirty="0">
                <a:latin typeface="BatangChe" panose="02030609000101010101" pitchFamily="49" charset="-127"/>
                <a:ea typeface="BatangChe" panose="02030609000101010101" pitchFamily="49" charset="-127"/>
              </a:rPr>
              <a:t>Sling mass....................0.000 kg</a:t>
            </a:r>
          </a:p>
          <a:p>
            <a:r>
              <a:rPr lang="en-US" sz="1200" dirty="0">
                <a:latin typeface="BatangChe" panose="02030609000101010101" pitchFamily="49" charset="-127"/>
                <a:ea typeface="BatangChe" panose="02030609000101010101" pitchFamily="49" charset="-127"/>
              </a:rPr>
              <a:t>Sling thickness...............0.0010 m</a:t>
            </a:r>
          </a:p>
          <a:p>
            <a:r>
              <a:rPr lang="en-US" sz="1200" dirty="0">
                <a:latin typeface="BatangChe" panose="02030609000101010101" pitchFamily="49" charset="-127"/>
                <a:ea typeface="BatangChe" panose="02030609000101010101" pitchFamily="49" charset="-127"/>
              </a:rPr>
              <a:t> </a:t>
            </a:r>
          </a:p>
          <a:p>
            <a:endParaRPr lang="en-US" sz="1200" dirty="0">
              <a:latin typeface="BatangChe" panose="02030609000101010101" pitchFamily="49" charset="-127"/>
              <a:ea typeface="BatangChe" panose="02030609000101010101" pitchFamily="49" charset="-127"/>
            </a:endParaRPr>
          </a:p>
        </p:txBody>
      </p:sp>
      <p:sp>
        <p:nvSpPr>
          <p:cNvPr id="5" name="TextBox 4"/>
          <p:cNvSpPr txBox="1"/>
          <p:nvPr/>
        </p:nvSpPr>
        <p:spPr>
          <a:xfrm>
            <a:off x="4991100" y="762000"/>
            <a:ext cx="3429000" cy="3785652"/>
          </a:xfrm>
          <a:prstGeom prst="rect">
            <a:avLst/>
          </a:prstGeom>
          <a:noFill/>
        </p:spPr>
        <p:txBody>
          <a:bodyPr wrap="square" rtlCol="0">
            <a:spAutoFit/>
          </a:bodyPr>
          <a:lstStyle/>
          <a:p>
            <a:r>
              <a:rPr lang="en-US" sz="1200" b="1" dirty="0">
                <a:latin typeface="BatangChe" panose="02030609000101010101" pitchFamily="49" charset="-127"/>
                <a:ea typeface="BatangChe" panose="02030609000101010101" pitchFamily="49" charset="-127"/>
              </a:rPr>
              <a:t>Analysis mode:................ADVANCED</a:t>
            </a:r>
          </a:p>
          <a:p>
            <a:r>
              <a:rPr lang="en-US" sz="1200" b="1" dirty="0">
                <a:latin typeface="BatangChe" panose="02030609000101010101" pitchFamily="49" charset="-127"/>
                <a:ea typeface="BatangChe" panose="02030609000101010101" pitchFamily="49" charset="-127"/>
              </a:rPr>
              <a:t>Aerodynamics:.................OFF</a:t>
            </a:r>
          </a:p>
          <a:p>
            <a:r>
              <a:rPr lang="en-US" sz="1200" b="1" dirty="0">
                <a:latin typeface="BatangChe" panose="02030609000101010101" pitchFamily="49" charset="-127"/>
                <a:ea typeface="BatangChe" panose="02030609000101010101" pitchFamily="49" charset="-127"/>
              </a:rPr>
              <a:t>Friction:.....................OFF</a:t>
            </a:r>
          </a:p>
          <a:p>
            <a:r>
              <a:rPr lang="en-US" sz="1200" b="1" dirty="0">
                <a:latin typeface="BatangChe" panose="02030609000101010101" pitchFamily="49" charset="-127"/>
                <a:ea typeface="BatangChe" panose="02030609000101010101" pitchFamily="49" charset="-127"/>
              </a:rPr>
              <a:t>Throwing arm:.................BASIC</a:t>
            </a:r>
          </a:p>
          <a:p>
            <a:r>
              <a:rPr lang="en-US" sz="1200" b="1" dirty="0">
                <a:latin typeface="BatangChe" panose="02030609000101010101" pitchFamily="49" charset="-127"/>
                <a:ea typeface="BatangChe" panose="02030609000101010101" pitchFamily="49" charset="-127"/>
              </a:rPr>
              <a:t>Friction in pivot P1:.........N/A</a:t>
            </a:r>
          </a:p>
          <a:p>
            <a:r>
              <a:rPr lang="en-US" sz="1200" b="1" dirty="0">
                <a:latin typeface="BatangChe" panose="02030609000101010101" pitchFamily="49" charset="-127"/>
                <a:ea typeface="BatangChe" panose="02030609000101010101" pitchFamily="49" charset="-127"/>
              </a:rPr>
              <a:t>Diameter of pivot P1:.........N/A</a:t>
            </a:r>
          </a:p>
          <a:p>
            <a:r>
              <a:rPr lang="en-US" sz="1200" b="1" dirty="0">
                <a:latin typeface="BatangChe" panose="02030609000101010101" pitchFamily="49" charset="-127"/>
                <a:ea typeface="BatangChe" panose="02030609000101010101" pitchFamily="49" charset="-127"/>
              </a:rPr>
              <a:t>Friction in pivot P3:.........N/A</a:t>
            </a:r>
          </a:p>
          <a:p>
            <a:r>
              <a:rPr lang="en-US" sz="1200" b="1" dirty="0">
                <a:latin typeface="BatangChe" panose="02030609000101010101" pitchFamily="49" charset="-127"/>
                <a:ea typeface="BatangChe" panose="02030609000101010101" pitchFamily="49" charset="-127"/>
              </a:rPr>
              <a:t>Diameter of pivot P3:.........N/A</a:t>
            </a:r>
          </a:p>
          <a:p>
            <a:r>
              <a:rPr lang="en-US" sz="1200" b="1" dirty="0">
                <a:latin typeface="BatangChe" panose="02030609000101010101" pitchFamily="49" charset="-127"/>
                <a:ea typeface="BatangChe" panose="02030609000101010101" pitchFamily="49" charset="-127"/>
              </a:rPr>
              <a:t> </a:t>
            </a:r>
          </a:p>
          <a:p>
            <a:r>
              <a:rPr lang="en-US" sz="1200" b="1" dirty="0">
                <a:latin typeface="BatangChe" panose="02030609000101010101" pitchFamily="49" charset="-127"/>
                <a:ea typeface="BatangChe" panose="02030609000101010101" pitchFamily="49" charset="-127"/>
              </a:rPr>
              <a:t>Arm width at pivot P1:........0.018 m</a:t>
            </a:r>
          </a:p>
          <a:p>
            <a:r>
              <a:rPr lang="en-US" sz="1200" b="1" dirty="0">
                <a:latin typeface="BatangChe" panose="02030609000101010101" pitchFamily="49" charset="-127"/>
                <a:ea typeface="BatangChe" panose="02030609000101010101" pitchFamily="49" charset="-127"/>
              </a:rPr>
              <a:t>Arm width at pivot P2:........0.018 m</a:t>
            </a:r>
          </a:p>
          <a:p>
            <a:r>
              <a:rPr lang="en-US" sz="1200" b="1" dirty="0">
                <a:latin typeface="BatangChe" panose="02030609000101010101" pitchFamily="49" charset="-127"/>
                <a:ea typeface="BatangChe" panose="02030609000101010101" pitchFamily="49" charset="-127"/>
              </a:rPr>
              <a:t>Arm width at pivot P3:........0.018 m</a:t>
            </a:r>
          </a:p>
          <a:p>
            <a:r>
              <a:rPr lang="en-US" sz="1200" b="1" dirty="0">
                <a:latin typeface="BatangChe" panose="02030609000101010101" pitchFamily="49" charset="-127"/>
                <a:ea typeface="BatangChe" panose="02030609000101010101" pitchFamily="49" charset="-127"/>
              </a:rPr>
              <a:t>Arm height at pivot P1:.......0.037 m</a:t>
            </a:r>
          </a:p>
          <a:p>
            <a:r>
              <a:rPr lang="en-US" sz="1200" b="1" dirty="0">
                <a:latin typeface="BatangChe" panose="02030609000101010101" pitchFamily="49" charset="-127"/>
                <a:ea typeface="BatangChe" panose="02030609000101010101" pitchFamily="49" charset="-127"/>
              </a:rPr>
              <a:t>Arm height at pivot P2:.......0.037 m</a:t>
            </a:r>
          </a:p>
          <a:p>
            <a:r>
              <a:rPr lang="en-US" sz="1200" b="1" dirty="0">
                <a:latin typeface="BatangChe" panose="02030609000101010101" pitchFamily="49" charset="-127"/>
                <a:ea typeface="BatangChe" panose="02030609000101010101" pitchFamily="49" charset="-127"/>
              </a:rPr>
              <a:t>Arm height at pivot P3:.......0.037 m</a:t>
            </a:r>
          </a:p>
          <a:p>
            <a:r>
              <a:rPr lang="en-US" sz="1200" b="1" dirty="0">
                <a:latin typeface="BatangChe" panose="02030609000101010101" pitchFamily="49" charset="-127"/>
                <a:ea typeface="BatangChe" panose="02030609000101010101" pitchFamily="49" charset="-127"/>
              </a:rPr>
              <a:t>Arm density...................600.0 kg/m3</a:t>
            </a:r>
          </a:p>
          <a:p>
            <a:r>
              <a:rPr lang="en-US" sz="1200" b="1" dirty="0">
                <a:latin typeface="BatangChe" panose="02030609000101010101" pitchFamily="49" charset="-127"/>
                <a:ea typeface="BatangChe" panose="02030609000101010101" pitchFamily="49" charset="-127"/>
              </a:rPr>
              <a:t>Missile Density...............1500.0 kg/m3</a:t>
            </a:r>
          </a:p>
          <a:p>
            <a:r>
              <a:rPr lang="en-US" sz="1200" b="1" dirty="0">
                <a:latin typeface="BatangChe" panose="02030609000101010101" pitchFamily="49" charset="-127"/>
                <a:ea typeface="BatangChe" panose="02030609000101010101" pitchFamily="49" charset="-127"/>
              </a:rPr>
              <a:t> </a:t>
            </a:r>
          </a:p>
          <a:p>
            <a:endParaRPr lang="en-US" sz="1200" b="1" dirty="0">
              <a:latin typeface="BatangChe" panose="02030609000101010101" pitchFamily="49" charset="-127"/>
              <a:ea typeface="BatangChe" panose="02030609000101010101" pitchFamily="49" charset="-127"/>
            </a:endParaRPr>
          </a:p>
          <a:p>
            <a:endParaRPr lang="en-US" sz="1200" b="1" dirty="0">
              <a:latin typeface="BatangChe" panose="02030609000101010101" pitchFamily="49" charset="-127"/>
              <a:ea typeface="BatangChe" panose="02030609000101010101" pitchFamily="49" charset="-127"/>
            </a:endParaRPr>
          </a:p>
        </p:txBody>
      </p:sp>
    </p:spTree>
    <p:extLst>
      <p:ext uri="{BB962C8B-B14F-4D97-AF65-F5344CB8AC3E}">
        <p14:creationId xmlns:p14="http://schemas.microsoft.com/office/powerpoint/2010/main" val="2795800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Atreb</a:t>
            </a:r>
            <a:r>
              <a:rPr lang="en-US" dirty="0"/>
              <a:t> data: </a:t>
            </a:r>
            <a:r>
              <a:rPr lang="en-US" dirty="0" smtClean="0"/>
              <a:t>RESULTS </a:t>
            </a:r>
            <a:r>
              <a:rPr lang="en-US" dirty="0"/>
              <a:t>OF ANALYSIS</a:t>
            </a:r>
            <a:br>
              <a:rPr lang="en-US" dirty="0"/>
            </a:br>
            <a:endParaRPr lang="en-US" dirty="0"/>
          </a:p>
        </p:txBody>
      </p:sp>
      <p:sp>
        <p:nvSpPr>
          <p:cNvPr id="3" name="Content Placeholder 2"/>
          <p:cNvSpPr>
            <a:spLocks noGrp="1"/>
          </p:cNvSpPr>
          <p:nvPr>
            <p:ph idx="1"/>
          </p:nvPr>
        </p:nvSpPr>
        <p:spPr>
          <a:xfrm>
            <a:off x="822960" y="1100628"/>
            <a:ext cx="3749040" cy="3928572"/>
          </a:xfrm>
        </p:spPr>
        <p:txBody>
          <a:bodyPr>
            <a:noAutofit/>
          </a:bodyPr>
          <a:lstStyle/>
          <a:p>
            <a:r>
              <a:rPr lang="en-US" sz="1200" dirty="0">
                <a:latin typeface="BatangChe" panose="02030609000101010101" pitchFamily="49" charset="-127"/>
                <a:ea typeface="BatangChe" panose="02030609000101010101" pitchFamily="49" charset="-127"/>
              </a:rPr>
              <a:t>Release angle:................61.9 </a:t>
            </a:r>
            <a:r>
              <a:rPr lang="en-US" sz="1200" dirty="0" err="1">
                <a:latin typeface="BatangChe" panose="02030609000101010101" pitchFamily="49" charset="-127"/>
                <a:ea typeface="BatangChe" panose="02030609000101010101" pitchFamily="49" charset="-127"/>
              </a:rPr>
              <a:t>deg</a:t>
            </a:r>
            <a:endParaRPr lang="en-US" sz="1200" dirty="0">
              <a:latin typeface="BatangChe" panose="02030609000101010101" pitchFamily="49" charset="-127"/>
              <a:ea typeface="BatangChe" panose="02030609000101010101" pitchFamily="49" charset="-127"/>
            </a:endParaRPr>
          </a:p>
          <a:p>
            <a:r>
              <a:rPr lang="en-US" sz="1200" dirty="0">
                <a:latin typeface="BatangChe" panose="02030609000101010101" pitchFamily="49" charset="-127"/>
                <a:ea typeface="BatangChe" panose="02030609000101010101" pitchFamily="49" charset="-127"/>
              </a:rPr>
              <a:t>Finger angle:.................43.6 </a:t>
            </a:r>
            <a:r>
              <a:rPr lang="en-US" sz="1200" dirty="0" err="1">
                <a:latin typeface="BatangChe" panose="02030609000101010101" pitchFamily="49" charset="-127"/>
                <a:ea typeface="BatangChe" panose="02030609000101010101" pitchFamily="49" charset="-127"/>
              </a:rPr>
              <a:t>deg</a:t>
            </a:r>
            <a:endParaRPr lang="en-US" sz="1200" dirty="0">
              <a:latin typeface="BatangChe" panose="02030609000101010101" pitchFamily="49" charset="-127"/>
              <a:ea typeface="BatangChe" panose="02030609000101010101" pitchFamily="49" charset="-127"/>
            </a:endParaRPr>
          </a:p>
          <a:p>
            <a:r>
              <a:rPr lang="en-US" sz="1200" dirty="0">
                <a:latin typeface="BatangChe" panose="02030609000101010101" pitchFamily="49" charset="-127"/>
                <a:ea typeface="BatangChe" panose="02030609000101010101" pitchFamily="49" charset="-127"/>
              </a:rPr>
              <a:t>Slide angle:..................18.8 </a:t>
            </a:r>
            <a:r>
              <a:rPr lang="en-US" sz="1200" dirty="0" err="1">
                <a:latin typeface="BatangChe" panose="02030609000101010101" pitchFamily="49" charset="-127"/>
                <a:ea typeface="BatangChe" panose="02030609000101010101" pitchFamily="49" charset="-127"/>
              </a:rPr>
              <a:t>deg</a:t>
            </a:r>
            <a:endParaRPr lang="en-US" sz="1200" dirty="0">
              <a:latin typeface="BatangChe" panose="02030609000101010101" pitchFamily="49" charset="-127"/>
              <a:ea typeface="BatangChe" panose="02030609000101010101" pitchFamily="49" charset="-127"/>
            </a:endParaRPr>
          </a:p>
          <a:p>
            <a:r>
              <a:rPr lang="en-US" sz="1200" dirty="0">
                <a:latin typeface="BatangChe" panose="02030609000101010101" pitchFamily="49" charset="-127"/>
                <a:ea typeface="BatangChe" panose="02030609000101010101" pitchFamily="49" charset="-127"/>
              </a:rPr>
              <a:t>Friction angle:...............0.0 </a:t>
            </a:r>
            <a:r>
              <a:rPr lang="en-US" sz="1200" dirty="0" err="1" smtClean="0">
                <a:latin typeface="BatangChe" panose="02030609000101010101" pitchFamily="49" charset="-127"/>
                <a:ea typeface="BatangChe" panose="02030609000101010101" pitchFamily="49" charset="-127"/>
              </a:rPr>
              <a:t>deg</a:t>
            </a:r>
            <a:endParaRPr lang="en-US" sz="1200" dirty="0">
              <a:latin typeface="BatangChe" panose="02030609000101010101" pitchFamily="49" charset="-127"/>
              <a:ea typeface="BatangChe" panose="02030609000101010101" pitchFamily="49" charset="-127"/>
            </a:endParaRPr>
          </a:p>
          <a:p>
            <a:r>
              <a:rPr lang="en-US" sz="1200" dirty="0">
                <a:latin typeface="BatangChe" panose="02030609000101010101" pitchFamily="49" charset="-127"/>
                <a:ea typeface="BatangChe" panose="02030609000101010101" pitchFamily="49" charset="-127"/>
              </a:rPr>
              <a:t>Max. missile acceleration:....37.8 m/s2</a:t>
            </a:r>
          </a:p>
          <a:p>
            <a:r>
              <a:rPr lang="en-US" sz="1200" dirty="0">
                <a:latin typeface="BatangChe" panose="02030609000101010101" pitchFamily="49" charset="-127"/>
                <a:ea typeface="BatangChe" panose="02030609000101010101" pitchFamily="49" charset="-127"/>
              </a:rPr>
              <a:t>Missile velocity at launch:...9.6 m/s</a:t>
            </a:r>
          </a:p>
          <a:p>
            <a:r>
              <a:rPr lang="en-US" sz="1200" dirty="0">
                <a:latin typeface="BatangChe" panose="02030609000101010101" pitchFamily="49" charset="-127"/>
                <a:ea typeface="BatangChe" panose="02030609000101010101" pitchFamily="49" charset="-127"/>
              </a:rPr>
              <a:t>Trajectory angle (initial):...43.2 </a:t>
            </a:r>
            <a:r>
              <a:rPr lang="en-US" sz="1200" dirty="0" err="1">
                <a:latin typeface="BatangChe" panose="02030609000101010101" pitchFamily="49" charset="-127"/>
                <a:ea typeface="BatangChe" panose="02030609000101010101" pitchFamily="49" charset="-127"/>
              </a:rPr>
              <a:t>deg</a:t>
            </a:r>
            <a:endParaRPr lang="en-US" sz="1200" dirty="0">
              <a:latin typeface="BatangChe" panose="02030609000101010101" pitchFamily="49" charset="-127"/>
              <a:ea typeface="BatangChe" panose="02030609000101010101" pitchFamily="49" charset="-127"/>
            </a:endParaRPr>
          </a:p>
          <a:p>
            <a:r>
              <a:rPr lang="en-US" sz="1200" dirty="0">
                <a:latin typeface="BatangChe" panose="02030609000101010101" pitchFamily="49" charset="-127"/>
                <a:ea typeface="BatangChe" panose="02030609000101010101" pitchFamily="49" charset="-127"/>
              </a:rPr>
              <a:t>Max. tension in the sling:.... 17.8 </a:t>
            </a:r>
            <a:r>
              <a:rPr lang="en-US" sz="1200" dirty="0" smtClean="0">
                <a:latin typeface="BatangChe" panose="02030609000101010101" pitchFamily="49" charset="-127"/>
                <a:ea typeface="BatangChe" panose="02030609000101010101" pitchFamily="49" charset="-127"/>
              </a:rPr>
              <a:t>N</a:t>
            </a:r>
            <a:endParaRPr lang="en-US" sz="1200" dirty="0">
              <a:latin typeface="BatangChe" panose="02030609000101010101" pitchFamily="49" charset="-127"/>
              <a:ea typeface="BatangChe" panose="02030609000101010101" pitchFamily="49" charset="-127"/>
            </a:endParaRPr>
          </a:p>
          <a:p>
            <a:r>
              <a:rPr lang="en-US" sz="1200" dirty="0">
                <a:latin typeface="BatangChe" panose="02030609000101010101" pitchFamily="49" charset="-127"/>
                <a:ea typeface="BatangChe" panose="02030609000101010101" pitchFamily="49" charset="-127"/>
              </a:rPr>
              <a:t>Max. angle of CW:.............195.7 </a:t>
            </a:r>
            <a:r>
              <a:rPr lang="en-US" sz="1200" dirty="0" err="1">
                <a:latin typeface="BatangChe" panose="02030609000101010101" pitchFamily="49" charset="-127"/>
                <a:ea typeface="BatangChe" panose="02030609000101010101" pitchFamily="49" charset="-127"/>
              </a:rPr>
              <a:t>deg</a:t>
            </a:r>
            <a:endParaRPr lang="en-US" sz="1200" dirty="0">
              <a:latin typeface="BatangChe" panose="02030609000101010101" pitchFamily="49" charset="-127"/>
              <a:ea typeface="BatangChe" panose="02030609000101010101" pitchFamily="49" charset="-127"/>
            </a:endParaRPr>
          </a:p>
          <a:p>
            <a:r>
              <a:rPr lang="en-US" sz="1200" dirty="0">
                <a:latin typeface="BatangChe" panose="02030609000101010101" pitchFamily="49" charset="-127"/>
                <a:ea typeface="BatangChe" panose="02030609000101010101" pitchFamily="49" charset="-127"/>
              </a:rPr>
              <a:t>Min. angle of CW:.............-500.7 </a:t>
            </a:r>
            <a:r>
              <a:rPr lang="en-US" sz="1200" dirty="0" err="1">
                <a:latin typeface="BatangChe" panose="02030609000101010101" pitchFamily="49" charset="-127"/>
                <a:ea typeface="BatangChe" panose="02030609000101010101" pitchFamily="49" charset="-127"/>
              </a:rPr>
              <a:t>deg</a:t>
            </a:r>
            <a:endParaRPr lang="en-US" sz="1200" dirty="0">
              <a:latin typeface="BatangChe" panose="02030609000101010101" pitchFamily="49" charset="-127"/>
              <a:ea typeface="BatangChe" panose="02030609000101010101" pitchFamily="49" charset="-127"/>
            </a:endParaRPr>
          </a:p>
          <a:p>
            <a:r>
              <a:rPr lang="en-US" sz="1200" dirty="0">
                <a:latin typeface="BatangChe" panose="02030609000101010101" pitchFamily="49" charset="-127"/>
                <a:ea typeface="BatangChe" panose="02030609000101010101" pitchFamily="49" charset="-127"/>
              </a:rPr>
              <a:t>Max. load in pivot P1:........ 359.5 N</a:t>
            </a:r>
          </a:p>
          <a:p>
            <a:r>
              <a:rPr lang="en-US" sz="1200" dirty="0" err="1"/>
              <a:t>Max.angular</a:t>
            </a:r>
            <a:r>
              <a:rPr lang="en-US" sz="1200" dirty="0"/>
              <a:t> vel. of arm:......390.5 </a:t>
            </a:r>
            <a:r>
              <a:rPr lang="en-US" sz="1200" dirty="0" err="1"/>
              <a:t>deg</a:t>
            </a:r>
            <a:r>
              <a:rPr lang="en-US" sz="1200" dirty="0"/>
              <a:t>/s</a:t>
            </a:r>
          </a:p>
          <a:p>
            <a:r>
              <a:rPr lang="en-US" sz="1200" dirty="0" err="1"/>
              <a:t>Max.angular</a:t>
            </a:r>
            <a:r>
              <a:rPr lang="en-US" sz="1200" dirty="0"/>
              <a:t> acc. of arm:......25803.8 </a:t>
            </a:r>
            <a:r>
              <a:rPr lang="en-US" sz="1200" dirty="0" err="1"/>
              <a:t>deg</a:t>
            </a:r>
            <a:r>
              <a:rPr lang="en-US" sz="1200" dirty="0"/>
              <a:t>/s2</a:t>
            </a:r>
          </a:p>
          <a:p>
            <a:endParaRPr lang="en-US" sz="1200" dirty="0">
              <a:latin typeface="BatangChe" panose="02030609000101010101" pitchFamily="49" charset="-127"/>
              <a:ea typeface="BatangChe" panose="02030609000101010101" pitchFamily="49" charset="-127"/>
            </a:endParaRPr>
          </a:p>
        </p:txBody>
      </p:sp>
      <p:sp>
        <p:nvSpPr>
          <p:cNvPr id="4" name="TextBox 3"/>
          <p:cNvSpPr txBox="1"/>
          <p:nvPr/>
        </p:nvSpPr>
        <p:spPr>
          <a:xfrm>
            <a:off x="4724400" y="1123244"/>
            <a:ext cx="3352800" cy="2862322"/>
          </a:xfrm>
          <a:prstGeom prst="rect">
            <a:avLst/>
          </a:prstGeom>
          <a:noFill/>
        </p:spPr>
        <p:txBody>
          <a:bodyPr wrap="square" rtlCol="0">
            <a:spAutoFit/>
          </a:bodyPr>
          <a:lstStyle/>
          <a:p>
            <a:r>
              <a:rPr lang="en-US" sz="1200" b="1" dirty="0">
                <a:latin typeface="BatangChe" panose="02030609000101010101" pitchFamily="49" charset="-127"/>
                <a:ea typeface="BatangChe" panose="02030609000101010101" pitchFamily="49" charset="-127"/>
              </a:rPr>
              <a:t>Max. load in pivot P3:........ 358.3 </a:t>
            </a:r>
            <a:r>
              <a:rPr lang="en-US" sz="1200" b="1" dirty="0" smtClean="0">
                <a:latin typeface="BatangChe" panose="02030609000101010101" pitchFamily="49" charset="-127"/>
                <a:ea typeface="BatangChe" panose="02030609000101010101" pitchFamily="49" charset="-127"/>
              </a:rPr>
              <a:t>N</a:t>
            </a:r>
          </a:p>
          <a:p>
            <a:r>
              <a:rPr lang="en-US" sz="1200" b="1" dirty="0" smtClean="0">
                <a:latin typeface="BatangChe" panose="02030609000101010101" pitchFamily="49" charset="-127"/>
                <a:ea typeface="BatangChe" panose="02030609000101010101" pitchFamily="49" charset="-127"/>
              </a:rPr>
              <a:t>Max</a:t>
            </a:r>
            <a:r>
              <a:rPr lang="en-US" sz="1200" b="1" dirty="0">
                <a:latin typeface="BatangChe" panose="02030609000101010101" pitchFamily="49" charset="-127"/>
                <a:ea typeface="BatangChe" panose="02030609000101010101" pitchFamily="49" charset="-127"/>
              </a:rPr>
              <a:t>. bending moment:..........  17.1 Nm</a:t>
            </a:r>
          </a:p>
          <a:p>
            <a:r>
              <a:rPr lang="en-US" sz="1200" b="1" dirty="0">
                <a:latin typeface="BatangChe" panose="02030609000101010101" pitchFamily="49" charset="-127"/>
                <a:ea typeface="BatangChe" panose="02030609000101010101" pitchFamily="49" charset="-127"/>
              </a:rPr>
              <a:t>Min. bending moment:.......... -24.4 Nm</a:t>
            </a:r>
          </a:p>
          <a:p>
            <a:r>
              <a:rPr lang="en-US" sz="1200" b="1" dirty="0">
                <a:latin typeface="BatangChe" panose="02030609000101010101" pitchFamily="49" charset="-127"/>
                <a:ea typeface="BatangChe" panose="02030609000101010101" pitchFamily="49" charset="-127"/>
              </a:rPr>
              <a:t>Max. stress in arm:...........   4.2 </a:t>
            </a:r>
            <a:r>
              <a:rPr lang="en-US" sz="1200" b="1" dirty="0" err="1">
                <a:latin typeface="BatangChe" panose="02030609000101010101" pitchFamily="49" charset="-127"/>
                <a:ea typeface="BatangChe" panose="02030609000101010101" pitchFamily="49" charset="-127"/>
              </a:rPr>
              <a:t>MPa</a:t>
            </a:r>
            <a:endParaRPr lang="en-US" sz="1200" b="1" dirty="0">
              <a:latin typeface="BatangChe" panose="02030609000101010101" pitchFamily="49" charset="-127"/>
              <a:ea typeface="BatangChe" panose="02030609000101010101" pitchFamily="49" charset="-127"/>
            </a:endParaRPr>
          </a:p>
          <a:p>
            <a:r>
              <a:rPr lang="en-US" sz="1200" b="1" dirty="0">
                <a:latin typeface="BatangChe" panose="02030609000101010101" pitchFamily="49" charset="-127"/>
                <a:ea typeface="BatangChe" panose="02030609000101010101" pitchFamily="49" charset="-127"/>
              </a:rPr>
              <a:t>Min. stress in arm:...........  -6.0 </a:t>
            </a:r>
            <a:r>
              <a:rPr lang="en-US" sz="1200" b="1" dirty="0" err="1" smtClean="0">
                <a:latin typeface="BatangChe" panose="02030609000101010101" pitchFamily="49" charset="-127"/>
                <a:ea typeface="BatangChe" panose="02030609000101010101" pitchFamily="49" charset="-127"/>
              </a:rPr>
              <a:t>MPa</a:t>
            </a:r>
            <a:endParaRPr lang="en-US" sz="1200" b="1" dirty="0">
              <a:latin typeface="BatangChe" panose="02030609000101010101" pitchFamily="49" charset="-127"/>
              <a:ea typeface="BatangChe" panose="02030609000101010101" pitchFamily="49" charset="-127"/>
            </a:endParaRPr>
          </a:p>
          <a:p>
            <a:r>
              <a:rPr lang="en-US" sz="1200" b="1" dirty="0">
                <a:latin typeface="BatangChe" panose="02030609000101010101" pitchFamily="49" charset="-127"/>
                <a:ea typeface="BatangChe" panose="02030609000101010101" pitchFamily="49" charset="-127"/>
              </a:rPr>
              <a:t>Max. </a:t>
            </a:r>
            <a:r>
              <a:rPr lang="en-US" sz="1200" b="1" dirty="0" err="1">
                <a:latin typeface="BatangChe" panose="02030609000101010101" pitchFamily="49" charset="-127"/>
                <a:ea typeface="BatangChe" panose="02030609000101010101" pitchFamily="49" charset="-127"/>
              </a:rPr>
              <a:t>transv.load</a:t>
            </a:r>
            <a:r>
              <a:rPr lang="en-US" sz="1200" b="1" dirty="0">
                <a:latin typeface="BatangChe" panose="02030609000101010101" pitchFamily="49" charset="-127"/>
                <a:ea typeface="BatangChe" panose="02030609000101010101" pitchFamily="49" charset="-127"/>
              </a:rPr>
              <a:t> on finger:... 8.9 N</a:t>
            </a:r>
          </a:p>
          <a:p>
            <a:r>
              <a:rPr lang="en-US" sz="1200" b="1" dirty="0">
                <a:latin typeface="BatangChe" panose="02030609000101010101" pitchFamily="49" charset="-127"/>
                <a:ea typeface="BatangChe" panose="02030609000101010101" pitchFamily="49" charset="-127"/>
              </a:rPr>
              <a:t>Finger length:................0.04 </a:t>
            </a:r>
            <a:r>
              <a:rPr lang="en-US" sz="1200" b="1" dirty="0" smtClean="0">
                <a:latin typeface="BatangChe" panose="02030609000101010101" pitchFamily="49" charset="-127"/>
                <a:ea typeface="BatangChe" panose="02030609000101010101" pitchFamily="49" charset="-127"/>
              </a:rPr>
              <a:t>m </a:t>
            </a:r>
            <a:endParaRPr lang="en-US" sz="1200" b="1" dirty="0">
              <a:latin typeface="BatangChe" panose="02030609000101010101" pitchFamily="49" charset="-127"/>
              <a:ea typeface="BatangChe" panose="02030609000101010101" pitchFamily="49" charset="-127"/>
            </a:endParaRPr>
          </a:p>
          <a:p>
            <a:r>
              <a:rPr lang="en-US" sz="1200" b="1" dirty="0">
                <a:latin typeface="BatangChe" panose="02030609000101010101" pitchFamily="49" charset="-127"/>
                <a:ea typeface="BatangChe" panose="02030609000101010101" pitchFamily="49" charset="-127"/>
              </a:rPr>
              <a:t>Time of release:..............0.54 s</a:t>
            </a:r>
          </a:p>
          <a:p>
            <a:r>
              <a:rPr lang="en-US" sz="1200" b="1" dirty="0">
                <a:latin typeface="BatangChe" panose="02030609000101010101" pitchFamily="49" charset="-127"/>
                <a:ea typeface="BatangChe" panose="02030609000101010101" pitchFamily="49" charset="-127"/>
              </a:rPr>
              <a:t>Flight time (missile):........2.06 s</a:t>
            </a:r>
          </a:p>
          <a:p>
            <a:r>
              <a:rPr lang="en-US" sz="1200" b="1" dirty="0">
                <a:latin typeface="BatangChe" panose="02030609000101010101" pitchFamily="49" charset="-127"/>
                <a:ea typeface="BatangChe" panose="02030609000101010101" pitchFamily="49" charset="-127"/>
              </a:rPr>
              <a:t>Range of the throw:...........10.0 m</a:t>
            </a:r>
          </a:p>
          <a:p>
            <a:r>
              <a:rPr lang="en-US" sz="1200" b="1" dirty="0">
                <a:latin typeface="BatangChe" panose="02030609000101010101" pitchFamily="49" charset="-127"/>
                <a:ea typeface="BatangChe" panose="02030609000101010101" pitchFamily="49" charset="-127"/>
              </a:rPr>
              <a:t>Range efficiency:.............0.123</a:t>
            </a:r>
          </a:p>
          <a:p>
            <a:r>
              <a:rPr lang="en-US" sz="1200" b="1" dirty="0">
                <a:latin typeface="BatangChe" panose="02030609000101010101" pitchFamily="49" charset="-127"/>
                <a:ea typeface="BatangChe" panose="02030609000101010101" pitchFamily="49" charset="-127"/>
              </a:rPr>
              <a:t>Energy efficiency.............0.123</a:t>
            </a:r>
          </a:p>
          <a:p>
            <a:r>
              <a:rPr lang="en-US" sz="1200" b="1" dirty="0">
                <a:latin typeface="BatangChe" panose="02030609000101010101" pitchFamily="49" charset="-127"/>
                <a:ea typeface="BatangChe" panose="02030609000101010101" pitchFamily="49" charset="-127"/>
              </a:rPr>
              <a:t> </a:t>
            </a:r>
          </a:p>
          <a:p>
            <a:r>
              <a:rPr lang="en-US" sz="1200" b="1" dirty="0">
                <a:latin typeface="BatangChe" panose="02030609000101010101" pitchFamily="49" charset="-127"/>
                <a:ea typeface="BatangChe" panose="02030609000101010101" pitchFamily="49" charset="-127"/>
              </a:rPr>
              <a:t>Initial potential energy:.....  10.5 Nm</a:t>
            </a:r>
          </a:p>
          <a:p>
            <a:endParaRPr lang="en-US" sz="1200" b="1" dirty="0">
              <a:latin typeface="BatangChe" panose="02030609000101010101" pitchFamily="49" charset="-127"/>
              <a:ea typeface="BatangChe" panose="02030609000101010101" pitchFamily="49" charset="-127"/>
            </a:endParaRPr>
          </a:p>
        </p:txBody>
      </p:sp>
    </p:spTree>
    <p:extLst>
      <p:ext uri="{BB962C8B-B14F-4D97-AF65-F5344CB8AC3E}">
        <p14:creationId xmlns:p14="http://schemas.microsoft.com/office/powerpoint/2010/main" val="2300307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Atreb</a:t>
            </a:r>
            <a:r>
              <a:rPr lang="en-US" dirty="0"/>
              <a:t> data: </a:t>
            </a:r>
            <a:r>
              <a:rPr lang="en-US" dirty="0" smtClean="0"/>
              <a:t>ADDITIONAL </a:t>
            </a:r>
            <a:r>
              <a:rPr lang="en-US" dirty="0"/>
              <a:t>INFORMATION</a:t>
            </a:r>
            <a:br>
              <a:rPr lang="en-US" dirty="0"/>
            </a:br>
            <a:endParaRPr lang="en-US" dirty="0"/>
          </a:p>
        </p:txBody>
      </p:sp>
      <p:sp>
        <p:nvSpPr>
          <p:cNvPr id="3" name="Content Placeholder 2"/>
          <p:cNvSpPr>
            <a:spLocks noGrp="1"/>
          </p:cNvSpPr>
          <p:nvPr>
            <p:ph idx="1"/>
          </p:nvPr>
        </p:nvSpPr>
        <p:spPr>
          <a:xfrm>
            <a:off x="822960" y="1100628"/>
            <a:ext cx="4053840" cy="3579849"/>
          </a:xfrm>
        </p:spPr>
        <p:txBody>
          <a:bodyPr>
            <a:normAutofit/>
          </a:bodyPr>
          <a:lstStyle/>
          <a:p>
            <a:r>
              <a:rPr lang="en-US" sz="1200" dirty="0">
                <a:latin typeface="BatangChe" panose="02030609000101010101" pitchFamily="49" charset="-127"/>
                <a:ea typeface="BatangChe" panose="02030609000101010101" pitchFamily="49" charset="-127"/>
              </a:rPr>
              <a:t>Mass of the arm adjusted:.....NO</a:t>
            </a:r>
          </a:p>
          <a:p>
            <a:r>
              <a:rPr lang="en-US" sz="1200" dirty="0">
                <a:latin typeface="BatangChe" panose="02030609000101010101" pitchFamily="49" charset="-127"/>
                <a:ea typeface="BatangChe" panose="02030609000101010101" pitchFamily="49" charset="-127"/>
              </a:rPr>
              <a:t>Release angle optimized:......YES</a:t>
            </a:r>
          </a:p>
          <a:p>
            <a:r>
              <a:rPr lang="en-US" sz="1200" dirty="0">
                <a:latin typeface="BatangChe" panose="02030609000101010101" pitchFamily="49" charset="-127"/>
                <a:ea typeface="BatangChe" panose="02030609000101010101" pitchFamily="49" charset="-127"/>
              </a:rPr>
              <a:t>Additional Sections used......NO</a:t>
            </a:r>
          </a:p>
          <a:p>
            <a:r>
              <a:rPr lang="en-US" sz="1200" dirty="0">
                <a:latin typeface="BatangChe" panose="02030609000101010101" pitchFamily="49" charset="-127"/>
                <a:ea typeface="BatangChe" panose="02030609000101010101" pitchFamily="49" charset="-127"/>
              </a:rPr>
              <a:t>Rotating CW...................YES</a:t>
            </a:r>
          </a:p>
          <a:p>
            <a:r>
              <a:rPr lang="en-US" sz="1200" dirty="0">
                <a:latin typeface="BatangChe" panose="02030609000101010101" pitchFamily="49" charset="-127"/>
                <a:ea typeface="BatangChe" panose="02030609000101010101" pitchFamily="49" charset="-127"/>
              </a:rPr>
              <a:t>Finger length by..............</a:t>
            </a:r>
            <a:r>
              <a:rPr lang="en-US" sz="1200" dirty="0" err="1">
                <a:latin typeface="BatangChe" panose="02030609000101010101" pitchFamily="49" charset="-127"/>
                <a:ea typeface="BatangChe" panose="02030609000101010101" pitchFamily="49" charset="-127"/>
              </a:rPr>
              <a:t>ATreb</a:t>
            </a:r>
            <a:endParaRPr lang="en-US" sz="1200" dirty="0">
              <a:latin typeface="BatangChe" panose="02030609000101010101" pitchFamily="49" charset="-127"/>
              <a:ea typeface="BatangChe" panose="02030609000101010101" pitchFamily="49" charset="-127"/>
            </a:endParaRPr>
          </a:p>
          <a:p>
            <a:r>
              <a:rPr lang="en-US" sz="1200" dirty="0">
                <a:latin typeface="BatangChe" panose="02030609000101010101" pitchFamily="49" charset="-127"/>
                <a:ea typeface="BatangChe" panose="02030609000101010101" pitchFamily="49" charset="-127"/>
              </a:rPr>
              <a:t>Mass of the finger ring:......0.001 kg</a:t>
            </a:r>
          </a:p>
          <a:p>
            <a:r>
              <a:rPr lang="en-US" sz="1200" dirty="0">
                <a:latin typeface="BatangChe" panose="02030609000101010101" pitchFamily="49" charset="-127"/>
                <a:ea typeface="BatangChe" panose="02030609000101010101" pitchFamily="49" charset="-127"/>
              </a:rPr>
              <a:t>Analysis time step:...........0.001 s</a:t>
            </a:r>
          </a:p>
          <a:p>
            <a:r>
              <a:rPr lang="en-US" sz="1200" dirty="0">
                <a:latin typeface="BatangChe" panose="02030609000101010101" pitchFamily="49" charset="-127"/>
                <a:ea typeface="BatangChe" panose="02030609000101010101" pitchFamily="49" charset="-127"/>
              </a:rPr>
              <a:t> </a:t>
            </a:r>
          </a:p>
          <a:p>
            <a:r>
              <a:rPr lang="en-US" sz="1200" dirty="0">
                <a:latin typeface="BatangChe" panose="02030609000101010101" pitchFamily="49" charset="-127"/>
                <a:ea typeface="BatangChe" panose="02030609000101010101" pitchFamily="49" charset="-127"/>
              </a:rPr>
              <a:t>CW propped....................NO</a:t>
            </a:r>
          </a:p>
          <a:p>
            <a:r>
              <a:rPr lang="en-US" sz="1200" dirty="0">
                <a:latin typeface="BatangChe" panose="02030609000101010101" pitchFamily="49" charset="-127"/>
                <a:ea typeface="BatangChe" panose="02030609000101010101" pitchFamily="49" charset="-127"/>
              </a:rPr>
              <a:t>CW prop angle.................N/A</a:t>
            </a:r>
          </a:p>
          <a:p>
            <a:r>
              <a:rPr lang="en-US" sz="1200" dirty="0">
                <a:latin typeface="BatangChe" panose="02030609000101010101" pitchFamily="49" charset="-127"/>
                <a:ea typeface="BatangChe" panose="02030609000101010101" pitchFamily="49" charset="-127"/>
              </a:rPr>
              <a:t>Constraints of arm/CW.........N/A</a:t>
            </a:r>
          </a:p>
          <a:p>
            <a:r>
              <a:rPr lang="en-US" sz="1200" dirty="0">
                <a:latin typeface="BatangChe" panose="02030609000101010101" pitchFamily="49" charset="-127"/>
                <a:ea typeface="BatangChe" panose="02030609000101010101" pitchFamily="49" charset="-127"/>
              </a:rPr>
              <a:t> </a:t>
            </a:r>
          </a:p>
          <a:p>
            <a:endParaRPr lang="en-US" sz="1200" dirty="0">
              <a:latin typeface="BatangChe" panose="02030609000101010101" pitchFamily="49" charset="-127"/>
              <a:ea typeface="BatangChe" panose="02030609000101010101" pitchFamily="49" charset="-127"/>
            </a:endParaRPr>
          </a:p>
        </p:txBody>
      </p:sp>
    </p:spTree>
    <p:extLst>
      <p:ext uri="{BB962C8B-B14F-4D97-AF65-F5344CB8AC3E}">
        <p14:creationId xmlns:p14="http://schemas.microsoft.com/office/powerpoint/2010/main" val="2185592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of Launch data</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stretch>
            <a:fillRect/>
          </a:stretch>
        </p:blipFill>
        <p:spPr>
          <a:xfrm>
            <a:off x="693760" y="1219200"/>
            <a:ext cx="7792403" cy="481615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846088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Autocad</a:t>
            </a:r>
            <a:r>
              <a:rPr lang="en-US" dirty="0" smtClean="0"/>
              <a:t>: Rendered Image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10.29.2.32\FolderRedirection\Student\jaredforbes\Documents\Engineering\Trebuchet\Rendered 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17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Autocad</a:t>
            </a:r>
            <a:r>
              <a:rPr lang="en-US" dirty="0" smtClean="0"/>
              <a:t>: disassembly video </a:t>
            </a:r>
            <a:endParaRPr lang="en-US" dirty="0"/>
          </a:p>
        </p:txBody>
      </p:sp>
      <p:pic>
        <p:nvPicPr>
          <p:cNvPr id="4" name="Explosion1_4.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95538" y="1100138"/>
            <a:ext cx="4375150" cy="3579812"/>
          </a:xfrm>
        </p:spPr>
      </p:pic>
    </p:spTree>
    <p:extLst>
      <p:ext uri="{BB962C8B-B14F-4D97-AF65-F5344CB8AC3E}">
        <p14:creationId xmlns:p14="http://schemas.microsoft.com/office/powerpoint/2010/main" val="1485504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AUTOcad:video</a:t>
            </a:r>
            <a:endParaRPr lang="en-US" dirty="0"/>
          </a:p>
        </p:txBody>
      </p:sp>
      <p:pic>
        <p:nvPicPr>
          <p:cNvPr id="4" name="Video.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95513" y="1100138"/>
            <a:ext cx="4773612" cy="3579812"/>
          </a:xfrm>
        </p:spPr>
      </p:pic>
    </p:spTree>
    <p:extLst>
      <p:ext uri="{BB962C8B-B14F-4D97-AF65-F5344CB8AC3E}">
        <p14:creationId xmlns:p14="http://schemas.microsoft.com/office/powerpoint/2010/main" val="3697370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summary</a:t>
            </a:r>
            <a:endParaRPr lang="en-US" dirty="0"/>
          </a:p>
        </p:txBody>
      </p:sp>
      <p:sp>
        <p:nvSpPr>
          <p:cNvPr id="3" name="Content Placeholder 2"/>
          <p:cNvSpPr>
            <a:spLocks noGrp="1"/>
          </p:cNvSpPr>
          <p:nvPr>
            <p:ph idx="1"/>
          </p:nvPr>
        </p:nvSpPr>
        <p:spPr>
          <a:xfrm>
            <a:off x="152400" y="838200"/>
            <a:ext cx="8839200" cy="4995372"/>
          </a:xfrm>
        </p:spPr>
        <p:txBody>
          <a:bodyPr>
            <a:normAutofit/>
          </a:bodyPr>
          <a:lstStyle/>
          <a:p>
            <a:r>
              <a:rPr lang="en-US" dirty="0"/>
              <a:t>When we first started this project our preconceived perception of trebuchets were very simple, a base, an arm, weight, and a projectile. Although after we started digging into the project we learned very quickly that trebuchets take a lot of time to make, and are also very precise machines. Our first challenge was building the base. We needed to know how long to make it so that the ball wouldn’t hit it on its launch course. Also, we needed to construct the base in way that it would be stable when firing (so energy would not be lost). After that, we moved onto the arm. This was probably the most difficult part of the project. We relied on </a:t>
            </a:r>
            <a:r>
              <a:rPr lang="en-US" dirty="0" err="1"/>
              <a:t>Atreb</a:t>
            </a:r>
            <a:r>
              <a:rPr lang="en-US" dirty="0"/>
              <a:t> heavily for this portion. We had no idea what length the long and short arm should have been. Once we overcame that challenge we moved on to the drilling. This was challenging, because we had to drill the holes perfectly in line with one another or else the axle would be bent. We overcame this by using a pilot rod after we drilled our first hole. There are also some areas in our trebuchet that have room for improvement. One main one was the sling length. This is because of the way we constructed our base. We made our sling based on the constrictions of our base. If we would have had an open base, we would have been able to maximize the length. The other part of our trebuchet that needed improvement was our base. We weren’t able to make it stable (meaning it had a wobble to it). We managed this problem by adding duct tape to it. These are the trials and tribulations that we faced while we constructed our trebuchet.</a:t>
            </a:r>
          </a:p>
          <a:p>
            <a:endParaRPr lang="en-US" dirty="0"/>
          </a:p>
        </p:txBody>
      </p:sp>
    </p:spTree>
    <p:extLst>
      <p:ext uri="{BB962C8B-B14F-4D97-AF65-F5344CB8AC3E}">
        <p14:creationId xmlns:p14="http://schemas.microsoft.com/office/powerpoint/2010/main" val="1486957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Results</a:t>
            </a:r>
            <a:endParaRPr lang="en-US" dirty="0"/>
          </a:p>
        </p:txBody>
      </p:sp>
      <p:sp>
        <p:nvSpPr>
          <p:cNvPr id="3" name="Content Placeholder 2"/>
          <p:cNvSpPr>
            <a:spLocks noGrp="1"/>
          </p:cNvSpPr>
          <p:nvPr>
            <p:ph idx="1"/>
          </p:nvPr>
        </p:nvSpPr>
        <p:spPr>
          <a:xfrm>
            <a:off x="822960" y="1100628"/>
            <a:ext cx="7520940" cy="4157172"/>
          </a:xfrm>
        </p:spPr>
        <p:txBody>
          <a:bodyPr/>
          <a:lstStyle/>
          <a:p>
            <a:r>
              <a:rPr lang="en-US" dirty="0"/>
              <a:t>After we put in our data to </a:t>
            </a:r>
            <a:r>
              <a:rPr lang="en-US" dirty="0" err="1"/>
              <a:t>Atreb</a:t>
            </a:r>
            <a:r>
              <a:rPr lang="en-US" dirty="0"/>
              <a:t> it gave us values for our range and our launch angle. The software said that our trebuchet’s range would be 10 yards. Although after testing out our trebuchet, we found that it threw in the 51 feet range, far exceeding the prediction made by the </a:t>
            </a:r>
            <a:r>
              <a:rPr lang="en-US" dirty="0" err="1"/>
              <a:t>Atreb</a:t>
            </a:r>
            <a:r>
              <a:rPr lang="en-US" dirty="0"/>
              <a:t> program. Upon further inspection, we also found that the launch angle that it gave us was off too. It said that our angle should be roughly 61.9 degrees, although when we froze the trebuchet right before firing, we found that the angle looked much smaller than 61.9. It looked more along the lines of 45-50 degrees. This is probably why our distance was off as well. The values could have also been off due to our sling (we couldn’t make it to the </a:t>
            </a:r>
            <a:r>
              <a:rPr lang="en-US" dirty="0" err="1"/>
              <a:t>Atreb</a:t>
            </a:r>
            <a:r>
              <a:rPr lang="en-US" dirty="0"/>
              <a:t> specs). Even so, our trebuchet’s data differed greatly from what </a:t>
            </a:r>
            <a:r>
              <a:rPr lang="en-US" dirty="0" err="1"/>
              <a:t>Atreb</a:t>
            </a:r>
            <a:r>
              <a:rPr lang="en-US" dirty="0"/>
              <a:t> said it would be, and that’s probably for the better.</a:t>
            </a:r>
          </a:p>
          <a:p>
            <a:endParaRPr lang="en-US" dirty="0"/>
          </a:p>
        </p:txBody>
      </p:sp>
    </p:spTree>
    <p:extLst>
      <p:ext uri="{BB962C8B-B14F-4D97-AF65-F5344CB8AC3E}">
        <p14:creationId xmlns:p14="http://schemas.microsoft.com/office/powerpoint/2010/main" val="2147264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members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10.29.2.32\FolderRedirection\Student\jaredforbes\Documents\Engineering\Trebuchet\photo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95400"/>
            <a:ext cx="6747681" cy="503993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456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Trebuchet Pictures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10.29.2.32\FolderRedirection\Student\jaredforbes\Documents\Engineering\Trebuchet\photo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01935"/>
            <a:ext cx="3733800" cy="278882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0.29.2.32\FolderRedirection\Student\jaredforbes\Documents\Engineering\Trebuchet\phot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9706" y="3911116"/>
            <a:ext cx="3669810" cy="27410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0.29.2.32\FolderRedirection\Student\jaredforbes\Documents\Engineering\Trebuchet\photo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914400"/>
            <a:ext cx="3700423" cy="276389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10.29.2.32\FolderRedirection\Student\jaredforbes\Documents\Engineering\Trebuchet\photo 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886200"/>
            <a:ext cx="3672715"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287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Trebuchet Video</a:t>
            </a:r>
            <a:endParaRPr lang="en-US" dirty="0"/>
          </a:p>
        </p:txBody>
      </p:sp>
      <p:pic>
        <p:nvPicPr>
          <p:cNvPr id="4" name="IMG_2564.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06525" y="1100138"/>
            <a:ext cx="6354763" cy="3579812"/>
          </a:xfrm>
        </p:spPr>
      </p:pic>
    </p:spTree>
    <p:extLst>
      <p:ext uri="{BB962C8B-B14F-4D97-AF65-F5344CB8AC3E}">
        <p14:creationId xmlns:p14="http://schemas.microsoft.com/office/powerpoint/2010/main" val="3410999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Trebuchet video part 2</a:t>
            </a:r>
            <a:endParaRPr lang="en-US" dirty="0"/>
          </a:p>
        </p:txBody>
      </p:sp>
      <p:pic>
        <p:nvPicPr>
          <p:cNvPr id="4" name="49.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95513" y="1100138"/>
            <a:ext cx="4773612" cy="3579812"/>
          </a:xfrm>
        </p:spPr>
      </p:pic>
    </p:spTree>
    <p:extLst>
      <p:ext uri="{BB962C8B-B14F-4D97-AF65-F5344CB8AC3E}">
        <p14:creationId xmlns:p14="http://schemas.microsoft.com/office/powerpoint/2010/main" val="37630857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design</a:t>
            </a:r>
            <a:endParaRPr lang="en-US" dirty="0"/>
          </a:p>
        </p:txBody>
      </p:sp>
      <p:sp>
        <p:nvSpPr>
          <p:cNvPr id="3" name="Content Placeholder 2"/>
          <p:cNvSpPr>
            <a:spLocks noGrp="1"/>
          </p:cNvSpPr>
          <p:nvPr>
            <p:ph idx="1"/>
          </p:nvPr>
        </p:nvSpPr>
        <p:spPr/>
        <p:txBody>
          <a:bodyPr/>
          <a:lstStyle/>
          <a:p>
            <a:endParaRPr lang="en-US"/>
          </a:p>
        </p:txBody>
      </p:sp>
      <p:pic>
        <p:nvPicPr>
          <p:cNvPr id="1026" name="Picture 2" descr="\\10.29.2.32\FolderRedirection\Student\jaredforbes\Documents\Engineering\Trebuchet\Blue Print and Material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689" t="7761"/>
          <a:stretch/>
        </p:blipFill>
        <p:spPr bwMode="auto">
          <a:xfrm>
            <a:off x="5105400" y="533400"/>
            <a:ext cx="3794078" cy="590907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172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design</a:t>
            </a:r>
            <a:endParaRPr lang="en-US" dirty="0"/>
          </a:p>
        </p:txBody>
      </p:sp>
      <p:sp>
        <p:nvSpPr>
          <p:cNvPr id="3" name="Content Placeholder 2"/>
          <p:cNvSpPr>
            <a:spLocks noGrp="1"/>
          </p:cNvSpPr>
          <p:nvPr>
            <p:ph idx="1"/>
          </p:nvPr>
        </p:nvSpPr>
        <p:spPr/>
        <p:txBody>
          <a:bodyPr/>
          <a:lstStyle/>
          <a:p>
            <a:endParaRPr lang="en-US"/>
          </a:p>
        </p:txBody>
      </p:sp>
      <p:pic>
        <p:nvPicPr>
          <p:cNvPr id="4098" name="Picture 2" descr="\\10.29.2.32\FolderRedirection\Student\jaredforbes\Documents\Engineering\Trebuchet\Trebuchet Pictur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965" b="16817"/>
          <a:stretch/>
        </p:blipFill>
        <p:spPr bwMode="auto">
          <a:xfrm>
            <a:off x="2819400" y="1143000"/>
            <a:ext cx="4996543" cy="522709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624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list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34 screws</a:t>
            </a:r>
          </a:p>
          <a:p>
            <a:r>
              <a:rPr lang="en-US" dirty="0" smtClean="0"/>
              <a:t>2 X 39’’ 2 by 4’s</a:t>
            </a:r>
          </a:p>
          <a:p>
            <a:r>
              <a:rPr lang="en-US" dirty="0" smtClean="0"/>
              <a:t>2 X 12’’ 2 by 4’s</a:t>
            </a:r>
          </a:p>
          <a:p>
            <a:r>
              <a:rPr lang="en-US" dirty="0" smtClean="0"/>
              <a:t>4 X 28’’ angle cuts 2 by 4’s</a:t>
            </a:r>
          </a:p>
          <a:p>
            <a:r>
              <a:rPr lang="en-US" dirty="0" smtClean="0"/>
              <a:t>4 X 12’’ angle cuts 1 by 4’s</a:t>
            </a:r>
          </a:p>
          <a:p>
            <a:r>
              <a:rPr lang="en-US" dirty="0" smtClean="0"/>
              <a:t>A 22’’ by .25’’ thick axle rod</a:t>
            </a:r>
          </a:p>
          <a:p>
            <a:r>
              <a:rPr lang="en-US" dirty="0" smtClean="0"/>
              <a:t>10 nuts</a:t>
            </a:r>
          </a:p>
          <a:p>
            <a:r>
              <a:rPr lang="en-US" dirty="0" smtClean="0"/>
              <a:t>6 washers</a:t>
            </a:r>
          </a:p>
          <a:p>
            <a:r>
              <a:rPr lang="en-US" dirty="0" smtClean="0"/>
              <a:t>2 wood blocks</a:t>
            </a:r>
          </a:p>
          <a:p>
            <a:r>
              <a:rPr lang="en-US" dirty="0" smtClean="0"/>
              <a:t>1 nail</a:t>
            </a:r>
          </a:p>
          <a:p>
            <a:r>
              <a:rPr lang="en-US" dirty="0" smtClean="0"/>
              <a:t>42’’ string</a:t>
            </a:r>
          </a:p>
          <a:p>
            <a:r>
              <a:rPr lang="en-US" dirty="0" smtClean="0"/>
              <a:t>8 X 90 degree angle brackets</a:t>
            </a:r>
            <a:endParaRPr lang="en-US" dirty="0"/>
          </a:p>
        </p:txBody>
      </p:sp>
    </p:spTree>
    <p:extLst>
      <p:ext uri="{BB962C8B-B14F-4D97-AF65-F5344CB8AC3E}">
        <p14:creationId xmlns:p14="http://schemas.microsoft.com/office/powerpoint/2010/main" val="289776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009" y="152400"/>
            <a:ext cx="7520940" cy="548640"/>
          </a:xfrm>
        </p:spPr>
        <p:txBody>
          <a:bodyPr/>
          <a:lstStyle/>
          <a:p>
            <a:r>
              <a:rPr lang="en-US" dirty="0" err="1" smtClean="0"/>
              <a:t>Atreb</a:t>
            </a:r>
            <a:r>
              <a:rPr lang="en-US" dirty="0" smtClean="0"/>
              <a:t> data: graph</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1999" y="1066800"/>
            <a:ext cx="7680960" cy="53949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2828455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146</TotalTime>
  <Words>1045</Words>
  <Application>Microsoft Office PowerPoint</Application>
  <PresentationFormat>On-screen Show (4:3)</PresentationFormat>
  <Paragraphs>105</Paragraphs>
  <Slides>18</Slides>
  <Notes>0</Notes>
  <HiddenSlides>0</HiddenSlides>
  <MMClips>4</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Angles</vt:lpstr>
      <vt:lpstr>Trebuchet Project</vt:lpstr>
      <vt:lpstr>Group members</vt:lpstr>
      <vt:lpstr>Trebuchet Pictures</vt:lpstr>
      <vt:lpstr>Trebuchet Video</vt:lpstr>
      <vt:lpstr>Trebuchet video part 2</vt:lpstr>
      <vt:lpstr>Original design</vt:lpstr>
      <vt:lpstr>Modified design</vt:lpstr>
      <vt:lpstr>Materials list </vt:lpstr>
      <vt:lpstr>Atreb data: graph</vt:lpstr>
      <vt:lpstr>Atreb data: INPUT DATA </vt:lpstr>
      <vt:lpstr>Atreb data: RESULTS OF ANALYSIS </vt:lpstr>
      <vt:lpstr>Atreb data: ADDITIONAL INFORMATION </vt:lpstr>
      <vt:lpstr>Graph of Launch data</vt:lpstr>
      <vt:lpstr>Autocad: Rendered Image</vt:lpstr>
      <vt:lpstr>Autocad: disassembly video </vt:lpstr>
      <vt:lpstr>AUTOcad:video</vt:lpstr>
      <vt:lpstr>Building summary</vt:lpstr>
      <vt:lpstr>Test 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Trebuchet Project</dc:title>
  <dc:creator>JARED FORBES</dc:creator>
  <cp:lastModifiedBy>JARED FORBES</cp:lastModifiedBy>
  <cp:revision>21</cp:revision>
  <dcterms:created xsi:type="dcterms:W3CDTF">2013-12-20T14:29:07Z</dcterms:created>
  <dcterms:modified xsi:type="dcterms:W3CDTF">2013-12-20T20:37:30Z</dcterms:modified>
</cp:coreProperties>
</file>